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57" r:id="rId4"/>
    <p:sldId id="263" r:id="rId5"/>
    <p:sldId id="264" r:id="rId6"/>
    <p:sldId id="265" r:id="rId7"/>
    <p:sldId id="266" r:id="rId8"/>
    <p:sldId id="267" r:id="rId9"/>
    <p:sldId id="256" r:id="rId10"/>
    <p:sldId id="270" r:id="rId11"/>
    <p:sldId id="268" r:id="rId12"/>
    <p:sldId id="269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FF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rgbClr val="99FF99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6" Type="http://schemas.microsoft.com/office/2007/relationships/hdphoto" Target="../media/hdphoto3.wdp"/><Relationship Id="rId11" Type="http://schemas.microsoft.com/office/2007/relationships/hdphoto" Target="../media/hdphoto5.wdp"/><Relationship Id="rId5" Type="http://schemas.openxmlformats.org/officeDocument/2006/relationships/image" Target="../media/image9.png"/><Relationship Id="rId10" Type="http://schemas.openxmlformats.org/officeDocument/2006/relationships/image" Target="../media/image12.png"/><Relationship Id="rId4" Type="http://schemas.microsoft.com/office/2007/relationships/hdphoto" Target="../media/hdphoto2.wdp"/><Relationship Id="rId9" Type="http://schemas.microsoft.com/office/2007/relationships/hdphoto" Target="../media/hdphoto4.wdp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285728"/>
            <a:ext cx="87154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Государственное бюджетное общеобразовательное учреждение Самарской области «Школа-интернат для обучающихся с ограниченными возможностями здоровья с. Обшаровка Приволжского района Самарской области»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ttp://www.berimus.ru/uploads/images/mladshaja_gruppa_studii_oblaka_tsvetik_semitsvetik_2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2857496"/>
            <a:ext cx="2993554" cy="3612910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1428728" y="2000240"/>
            <a:ext cx="64294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n w="12700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Обобщающий урок по теме </a:t>
            </a:r>
          </a:p>
          <a:p>
            <a:pPr algn="ctr"/>
            <a:r>
              <a:rPr lang="ru-RU" sz="2400" dirty="0" smtClean="0">
                <a:ln w="12700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«1-ое склонение имен существительных»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1827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64288" y="162202"/>
            <a:ext cx="18453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Задание 6.</a:t>
            </a:r>
            <a:endParaRPr lang="ru-RU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5" y="980728"/>
            <a:ext cx="8902160" cy="44012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Женя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вдруг   увидела 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мальчика,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который   сидел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лавочк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 ворот. Мальчик был очень симпатичный, 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Жен…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захотелось с ним познакомиться.  Дети познакомились.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Женя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узнала, что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Вит…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больные ноги.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Она увидела его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ногу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уродливом башмаке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очень толстой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подошв…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Девочка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бережно оторвала последний лепесток,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пожелала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чтобы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Витя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был здоров!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тот же миг мальчик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вскочил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со скамьи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стал играть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Женей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 салки.</a:t>
            </a:r>
          </a:p>
          <a:p>
            <a:pPr algn="just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2525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64288" y="162202"/>
            <a:ext cx="18453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Задание 6.</a:t>
            </a:r>
            <a:endParaRPr lang="ru-RU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055" y="679178"/>
            <a:ext cx="8902160" cy="56938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Женя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вдруг    увидела    мальчика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который   сидел  </a:t>
            </a:r>
            <a:r>
              <a:rPr lang="ru-RU" sz="2800" b="1" u="wavyHeavy" dirty="0" smtClean="0">
                <a:uFill>
                  <a:solidFill>
                    <a:srgbClr val="006600"/>
                  </a:solidFill>
                </a:u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4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П.п</a:t>
            </a:r>
            <a:endParaRPr lang="ru-RU" sz="1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u="wavyHeavy" dirty="0" smtClean="0">
                <a:uFill>
                  <a:solidFill>
                    <a:srgbClr val="006600"/>
                  </a:solidFill>
                </a:uFill>
                <a:latin typeface="Times New Roman" pitchFamily="18" charset="0"/>
                <a:cs typeface="Times New Roman" pitchFamily="18" charset="0"/>
              </a:rPr>
              <a:t>лавочк</a:t>
            </a:r>
            <a:r>
              <a:rPr lang="ru-RU" sz="2800" b="1" u="wavyHeavy" dirty="0" smtClean="0">
                <a:solidFill>
                  <a:srgbClr val="006600"/>
                </a:solidFill>
                <a:uFill>
                  <a:solidFill>
                    <a:srgbClr val="006600"/>
                  </a:solidFill>
                </a:u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rgbClr val="006600"/>
                </a:solidFill>
                <a:uFill>
                  <a:solidFill>
                    <a:srgbClr val="0066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ворот.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Мальчик  был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очень симпатичный,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</a:p>
          <a:p>
            <a:pPr algn="just"/>
            <a:r>
              <a:rPr lang="ru-RU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Д. п.</a:t>
            </a:r>
            <a:endParaRPr lang="ru-RU" sz="1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u="wavyHeavy" dirty="0" smtClean="0">
                <a:uFill>
                  <a:solidFill>
                    <a:srgbClr val="006600"/>
                  </a:solidFill>
                </a:uFill>
                <a:latin typeface="Times New Roman" pitchFamily="18" charset="0"/>
                <a:cs typeface="Times New Roman" pitchFamily="18" charset="0"/>
              </a:rPr>
              <a:t>Жен</a:t>
            </a:r>
            <a:r>
              <a:rPr lang="ru-RU" sz="2800" b="1" u="wavyHeavy" dirty="0" smtClean="0">
                <a:solidFill>
                  <a:srgbClr val="006600"/>
                </a:solidFill>
                <a:uFill>
                  <a:solidFill>
                    <a:srgbClr val="006600"/>
                  </a:solidFill>
                </a:u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захотелось     с     ним     познакомиться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Дети </a:t>
            </a:r>
          </a:p>
          <a:p>
            <a:pPr algn="just"/>
            <a:r>
              <a:rPr lang="ru-RU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r>
              <a:rPr lang="ru-RU" sz="14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И.п</a:t>
            </a:r>
            <a:r>
              <a:rPr lang="ru-RU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                                                            </a:t>
            </a:r>
            <a:r>
              <a:rPr lang="ru-RU" sz="14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Р.п</a:t>
            </a:r>
            <a:r>
              <a:rPr lang="ru-RU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познакомились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smtClean="0">
                <a:uFill>
                  <a:solidFill>
                    <a:srgbClr val="006600"/>
                  </a:solidFill>
                </a:uFill>
                <a:latin typeface="Times New Roman" pitchFamily="18" charset="0"/>
                <a:cs typeface="Times New Roman" pitchFamily="18" charset="0"/>
              </a:rPr>
              <a:t>Женя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узнала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что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wavyHeavy" dirty="0">
                <a:uFill>
                  <a:solidFill>
                    <a:srgbClr val="006600"/>
                  </a:solidFill>
                </a:u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b="1" u="wavyHeavy" dirty="0" smtClean="0">
                <a:uFill>
                  <a:solidFill>
                    <a:srgbClr val="006600"/>
                  </a:solidFill>
                </a:uFill>
                <a:latin typeface="Times New Roman" pitchFamily="18" charset="0"/>
                <a:cs typeface="Times New Roman" pitchFamily="18" charset="0"/>
              </a:rPr>
              <a:t>Вит</a:t>
            </a:r>
            <a:r>
              <a:rPr lang="ru-RU" sz="2800" b="1" u="wavyHeavy" dirty="0" smtClean="0">
                <a:solidFill>
                  <a:srgbClr val="006600"/>
                </a:solidFill>
                <a:uFill>
                  <a:solidFill>
                    <a:srgbClr val="006600"/>
                  </a:solidFill>
                </a:u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больные ноги.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</a:t>
            </a:r>
            <a:r>
              <a:rPr lang="ru-RU" sz="14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В.п</a:t>
            </a:r>
            <a:r>
              <a:rPr lang="ru-RU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Она  увидела  его  </a:t>
            </a:r>
            <a:r>
              <a:rPr lang="ru-RU" sz="2800" b="1" u="wavyHeavy" dirty="0" smtClean="0">
                <a:uFill>
                  <a:solidFill>
                    <a:srgbClr val="006600"/>
                  </a:solidFill>
                </a:uFill>
                <a:latin typeface="Times New Roman" pitchFamily="18" charset="0"/>
                <a:cs typeface="Times New Roman" pitchFamily="18" charset="0"/>
              </a:rPr>
              <a:t>ногу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в  уродливом  башмаке  </a:t>
            </a:r>
            <a:r>
              <a:rPr lang="ru-RU" sz="2800" b="1" u="wavyHeavy" dirty="0">
                <a:uFill>
                  <a:solidFill>
                    <a:srgbClr val="006600"/>
                  </a:solidFill>
                </a:u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очень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lang="ru-RU" sz="14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П.п</a:t>
            </a:r>
            <a:r>
              <a:rPr lang="ru-RU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                                   </a:t>
            </a:r>
            <a:r>
              <a:rPr lang="ru-RU" sz="14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И.п</a:t>
            </a:r>
            <a:r>
              <a:rPr lang="ru-RU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толстой     </a:t>
            </a:r>
            <a:r>
              <a:rPr lang="ru-RU" sz="2800" b="1" u="wavyHeavy" dirty="0" smtClean="0">
                <a:uFill>
                  <a:solidFill>
                    <a:srgbClr val="006600"/>
                  </a:solidFill>
                </a:uFill>
                <a:latin typeface="Times New Roman" pitchFamily="18" charset="0"/>
                <a:cs typeface="Times New Roman" pitchFamily="18" charset="0"/>
              </a:rPr>
              <a:t>подошв</a:t>
            </a:r>
            <a:r>
              <a:rPr lang="ru-RU" sz="2800" b="1" u="wavyHeavy" dirty="0" smtClean="0">
                <a:solidFill>
                  <a:srgbClr val="006600"/>
                </a:solidFill>
                <a:uFill>
                  <a:solidFill>
                    <a:srgbClr val="006600"/>
                  </a:solidFill>
                </a:u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    </a:t>
            </a:r>
            <a:r>
              <a:rPr lang="ru-RU" sz="2800" b="1" u="sng" dirty="0" smtClean="0">
                <a:uFill>
                  <a:solidFill>
                    <a:srgbClr val="006600"/>
                  </a:solidFill>
                </a:uFill>
                <a:latin typeface="Times New Roman" pitchFamily="18" charset="0"/>
                <a:cs typeface="Times New Roman" pitchFamily="18" charset="0"/>
              </a:rPr>
              <a:t>Девочка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бережно     оторвала 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</a:t>
            </a:r>
            <a:r>
              <a:rPr lang="ru-RU" sz="14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И.п</a:t>
            </a:r>
            <a:r>
              <a:rPr lang="ru-RU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последний   лепесток   и   пожелала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чтобы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u="sng" dirty="0" smtClean="0">
                <a:uFill>
                  <a:solidFill>
                    <a:srgbClr val="006600"/>
                  </a:solidFill>
                </a:uFill>
                <a:latin typeface="Times New Roman" pitchFamily="18" charset="0"/>
                <a:cs typeface="Times New Roman" pitchFamily="18" charset="0"/>
              </a:rPr>
              <a:t>Витя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был 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</a:t>
            </a:r>
            <a:r>
              <a:rPr lang="ru-RU" sz="14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Р.п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здоров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 тот  же  миг мальчик вскочил </a:t>
            </a:r>
            <a:r>
              <a:rPr lang="ru-RU" sz="2800" b="1" u="wavyHeavy" dirty="0">
                <a:uFill>
                  <a:solidFill>
                    <a:srgbClr val="006600"/>
                  </a:solidFill>
                </a:uFill>
                <a:latin typeface="Times New Roman" pitchFamily="18" charset="0"/>
                <a:cs typeface="Times New Roman" pitchFamily="18" charset="0"/>
              </a:rPr>
              <a:t>со скамьи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стал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                              Т.п.</a:t>
            </a:r>
            <a:endParaRPr lang="ru-RU" sz="1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играть </a:t>
            </a:r>
            <a:r>
              <a:rPr lang="ru-RU" sz="2800" b="1" u="wavyHeavy" dirty="0">
                <a:uFill>
                  <a:solidFill>
                    <a:srgbClr val="006600"/>
                  </a:solidFill>
                </a:u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u="wavyHeavy" dirty="0">
                <a:uFill>
                  <a:solidFill>
                    <a:srgbClr val="0066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wavyHeavy" dirty="0">
                <a:uFill>
                  <a:solidFill>
                    <a:srgbClr val="006600"/>
                  </a:solidFill>
                </a:uFill>
                <a:latin typeface="Times New Roman" pitchFamily="18" charset="0"/>
                <a:cs typeface="Times New Roman" pitchFamily="18" charset="0"/>
              </a:rPr>
              <a:t>Женей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 салки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19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dou4.volosovo-edu.ru/doc/sem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363625"/>
            <a:ext cx="1890712" cy="242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252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241345">
            <a:off x="3166073" y="2097461"/>
            <a:ext cx="1890712" cy="242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607" l="504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07251">
            <a:off x="4098909" y="2181024"/>
            <a:ext cx="2175555" cy="2789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http://www.clker.com/cliparts/l/k/P/R/S/z/white-flower-vase-hi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97422"/>
            <a:ext cx="1902838" cy="285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31" y="2780928"/>
            <a:ext cx="2448272" cy="3138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82294" y="4992990"/>
            <a:ext cx="2045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Оценка «3»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 descr="http://www.clker.com/cliparts/l/k/P/R/S/z/white-flower-vase-hi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797423"/>
            <a:ext cx="1902838" cy="285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636767" y="4992990"/>
            <a:ext cx="2045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Оценка «4»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44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542" y="3050240"/>
            <a:ext cx="1609906" cy="149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http://www.clker.com/cliparts/l/k/P/R/S/z/white-flower-vase-hi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797424"/>
            <a:ext cx="1902838" cy="285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6588224" y="4992990"/>
            <a:ext cx="2045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Оценка «5»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34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214290"/>
            <a:ext cx="86439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Использованные ресурсы: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Обложка книги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http://www.berimus.ru/uploads/images/mladshaja_gruppa_studii_oblaka_tsvetik_semitsvetik_2014.jpg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llustrators.ru/uploads/illustration/image/542412/main_542412_origin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826" y="423812"/>
            <a:ext cx="792088" cy="1156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908720"/>
            <a:ext cx="806489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Жила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Женя.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Однажды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ее  послали   в</a:t>
            </a:r>
          </a:p>
          <a:p>
            <a:pPr algn="just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магазин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купить баранки.  Женя купила баранки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 отправилась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домой, где ее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ждала               .  Не-</a:t>
            </a:r>
          </a:p>
          <a:p>
            <a:pPr algn="just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знакомая                пристала к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ней сзади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съела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всю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связку баранок.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Женя  побежала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за собакой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  оказалась  в   незнакомом     месте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Там    ей </a:t>
            </a:r>
          </a:p>
          <a:p>
            <a:pPr algn="just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встретилась  добрая                    ,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которая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подари-</a:t>
            </a:r>
          </a:p>
          <a:p>
            <a:pPr algn="just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ла девочке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волшебный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цветок.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47080" y="894775"/>
            <a:ext cx="146758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девочка</a:t>
            </a:r>
            <a:endParaRPr lang="ru-RU" sz="2800" b="1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8" descr="http://avto-bike.ru/wpimages/talk.php?ldmk=fucmogi/podskazka-k-igre-nazad-v-sssr29359-56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393" y="2107988"/>
            <a:ext cx="944750" cy="882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6434864" y="2394320"/>
            <a:ext cx="112780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семья</a:t>
            </a:r>
            <a:endParaRPr lang="ru-RU" sz="2800" b="1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6" descr="http://orig14.deviantart.net/e1a7/f/2008/253/2/9/29960bd8e127157731fb93b953ec665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724" y="2990931"/>
            <a:ext cx="1168183" cy="87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2284393" y="3248248"/>
            <a:ext cx="126284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собака</a:t>
            </a:r>
            <a:endParaRPr lang="ru-RU" sz="2800" b="1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4" descr="http://lestresorsdelucianna.l.e.pic.centerblog.net/391d35a6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239" y="4917428"/>
            <a:ext cx="784201" cy="965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3995936" y="5359682"/>
            <a:ext cx="176259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старушка</a:t>
            </a:r>
            <a:endParaRPr lang="ru-RU" sz="2800" b="1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64288" y="162202"/>
            <a:ext cx="18453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Задание 1.</a:t>
            </a:r>
            <a:endParaRPr lang="ru-RU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7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7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132449"/>
              </p:ext>
            </p:extLst>
          </p:nvPr>
        </p:nvGraphicFramePr>
        <p:xfrm>
          <a:off x="1681725" y="332656"/>
          <a:ext cx="6096000" cy="3960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9888"/>
                <a:gridCol w="4056112"/>
              </a:tblGrid>
              <a:tr h="370840"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1-ое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клонение.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Род: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женский, мужской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Окончание: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-а, -я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40596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Пример: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877233" y="1988840"/>
            <a:ext cx="146758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девочка</a:t>
            </a:r>
            <a:endParaRPr lang="ru-RU" sz="2800" b="1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47118" y="2533379"/>
            <a:ext cx="112780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семья</a:t>
            </a:r>
            <a:endParaRPr lang="ru-RU" sz="2800" b="1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79599" y="3103957"/>
            <a:ext cx="126284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собака</a:t>
            </a:r>
            <a:endParaRPr lang="ru-RU" sz="2800" b="1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29725" y="3627177"/>
            <a:ext cx="176259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старушка</a:t>
            </a:r>
            <a:endParaRPr lang="ru-RU" sz="2800" b="1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1532" y="5013176"/>
            <a:ext cx="8064896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  1-ому склонению, относятся существительные  … и … рода, которые в именительном падеже единственного числа имеют окончания …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55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583794"/>
              </p:ext>
            </p:extLst>
          </p:nvPr>
        </p:nvGraphicFramePr>
        <p:xfrm>
          <a:off x="539552" y="1412776"/>
          <a:ext cx="8136904" cy="479372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68152"/>
                <a:gridCol w="2304256"/>
                <a:gridCol w="2160240"/>
                <a:gridCol w="2304256"/>
              </a:tblGrid>
              <a:tr h="1008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Падеж.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Вспомогательное слово.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Вопрос.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Слово.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И.п</a:t>
                      </a:r>
                      <a:r>
                        <a:rPr lang="ru-RU" sz="3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3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есть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кто?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ворон…</a:t>
                      </a:r>
                      <a:endParaRPr lang="ru-RU" sz="3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Р.п</a:t>
                      </a:r>
                      <a:r>
                        <a:rPr lang="ru-RU" sz="3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3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кого?</a:t>
                      </a:r>
                      <a:endParaRPr lang="ru-RU" sz="2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ворон…</a:t>
                      </a:r>
                      <a:endParaRPr lang="ru-RU" sz="3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Д.п</a:t>
                      </a:r>
                      <a:r>
                        <a:rPr lang="ru-RU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3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рад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кому?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ворон…</a:t>
                      </a:r>
                      <a:endParaRPr lang="ru-RU" sz="3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В.п</a:t>
                      </a:r>
                      <a:r>
                        <a:rPr lang="ru-RU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3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вижу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кого?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ворон…</a:t>
                      </a:r>
                      <a:endParaRPr lang="ru-RU" sz="3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Т.п.</a:t>
                      </a:r>
                      <a:endParaRPr lang="ru-RU" sz="3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доволен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кем?</a:t>
                      </a:r>
                      <a:endParaRPr lang="ru-RU" sz="2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ворон…</a:t>
                      </a:r>
                      <a:endParaRPr lang="ru-RU" sz="3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П.п</a:t>
                      </a:r>
                      <a:r>
                        <a:rPr lang="ru-RU" sz="3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3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думаю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 ком?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 ворон</a:t>
                      </a:r>
                      <a:r>
                        <a:rPr lang="ru-RU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ru-RU" sz="3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884368" y="2492896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884368" y="3138686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84368" y="3750568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884368" y="4365104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848698" y="4992779"/>
            <a:ext cx="720080" cy="4572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072462" y="5643578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64288" y="162202"/>
            <a:ext cx="18453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Задание 2.</a:t>
            </a:r>
            <a:endParaRPr lang="ru-RU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75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11085" y="1628799"/>
            <a:ext cx="5310336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Женя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уронила вазу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Ваза разбилась об пол.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1628799"/>
            <a:ext cx="5310336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lang="ru-RU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В.п</a:t>
            </a:r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Женя уронила </a:t>
            </a:r>
            <a:r>
              <a:rPr lang="ru-RU" sz="3600" b="1" u="wavyHeavy" dirty="0" smtClean="0">
                <a:uFill>
                  <a:solidFill>
                    <a:srgbClr val="006600"/>
                  </a:solidFill>
                </a:uFill>
                <a:latin typeface="Times New Roman" pitchFamily="18" charset="0"/>
                <a:cs typeface="Times New Roman" pitchFamily="18" charset="0"/>
              </a:rPr>
              <a:t>вазу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.п</a:t>
            </a:r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u="sng" dirty="0">
                <a:uFill>
                  <a:solidFill>
                    <a:srgbClr val="006600"/>
                  </a:solidFill>
                </a:uFill>
                <a:latin typeface="Times New Roman" pitchFamily="18" charset="0"/>
                <a:cs typeface="Times New Roman" pitchFamily="18" charset="0"/>
              </a:rPr>
              <a:t>Ваза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разбилась об пол.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1532" y="5013176"/>
            <a:ext cx="8064896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Имя существительное в именительном падеже в предложении всегда бывает … и подчеркивается …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остальных падежах - … и подчеркивается …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64288" y="162202"/>
            <a:ext cx="18453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Задание 3.</a:t>
            </a:r>
            <a:endParaRPr lang="ru-RU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525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24128" y="162202"/>
            <a:ext cx="32549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Физкультминутка.</a:t>
            </a:r>
            <a:endParaRPr lang="ru-RU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dou4.volosovo-edu.ru/doc/sem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12" y="1142984"/>
            <a:ext cx="3781425" cy="484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528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64288" y="162202"/>
            <a:ext cx="18453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Задание 4.</a:t>
            </a:r>
            <a:endParaRPr lang="ru-RU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278443"/>
              </p:ext>
            </p:extLst>
          </p:nvPr>
        </p:nvGraphicFramePr>
        <p:xfrm>
          <a:off x="467544" y="806684"/>
          <a:ext cx="8352927" cy="35511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12368"/>
                <a:gridCol w="2256250"/>
                <a:gridCol w="2784309"/>
              </a:tblGrid>
              <a:tr h="1173706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подошли к</a:t>
                      </a:r>
                      <a:endParaRPr lang="ru-RU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сосульки</a:t>
                      </a:r>
                      <a:endParaRPr lang="ru-RU" sz="3600" dirty="0" smtClean="0"/>
                    </a:p>
                    <a:p>
                      <a:pPr algn="ctr"/>
                      <a:endParaRPr lang="ru-RU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73706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в снежной </a:t>
                      </a:r>
                      <a:endParaRPr lang="ru-RU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льдине</a:t>
                      </a:r>
                      <a:endParaRPr lang="ru-RU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73706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не было</a:t>
                      </a:r>
                      <a:endParaRPr lang="ru-RU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вьюге</a:t>
                      </a:r>
                      <a:endParaRPr lang="ru-RU" sz="3600" dirty="0" smtClean="0"/>
                    </a:p>
                    <a:p>
                      <a:pPr algn="ctr"/>
                      <a:endParaRPr lang="ru-RU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>
            <a:off x="3842691" y="1124744"/>
            <a:ext cx="1944216" cy="13681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067944" y="2478117"/>
            <a:ext cx="1944216" cy="13681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3908957" y="1340768"/>
            <a:ext cx="1959187" cy="227469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1520" y="4725144"/>
            <a:ext cx="8640960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Чтобы правильно написать безударное падежное окончание имен существительных нужно: задать вопрос и определить падеж существительного, а по падежу определить , какое окончание нужно писать.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15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64288" y="162202"/>
            <a:ext cx="18453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Задание 5.</a:t>
            </a:r>
            <a:endParaRPr lang="ru-RU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124744"/>
            <a:ext cx="77768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3538"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Маша похвалилась новой скакалкой.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Ира прогуливалась с игрушечной коляской. Света играла с говорящей куклой. А Катя пыхтела над заводной машиной.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6764" y="1124744"/>
            <a:ext cx="77768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3538"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Маша похвалилась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новой скакалкой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Ира прогуливалась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игрушечной коляской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Света играла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говорящей куклой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А Катя пыхтела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над заводной машиной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00877" y="4915326"/>
            <a:ext cx="7776864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indent="363538" algn="just"/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Т.п.</a:t>
            </a:r>
          </a:p>
          <a:p>
            <a:pPr indent="363538"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ОБРАЗЕЦ: С игрушечной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коляск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692498" y="5229200"/>
            <a:ext cx="720080" cy="4572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</a:t>
            </a:r>
            <a:endParaRPr lang="ru-RU" sz="3200" b="1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76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3-tub-ru.yandex.net/i?id=5b1af17b92b6057025e41a666a32864e&amp;n=33&amp;h=215&amp;w=28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14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08920">
            <a:off x="2060562" y="1781697"/>
            <a:ext cx="2124080" cy="1602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491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969 -0.26473 C 0.23594 -0.26473 0.3632 -0.12184 0.3632 0.05503 C 0.3632 0.23145 0.23594 0.37503 0.07969 0.37503 C -0.07673 0.37503 -0.20382 0.23145 -0.20382 0.05503 C -0.20382 -0.12184 -0.07673 -0.26473 0.07969 -0.26473 Z " pathEditMode="relative" rAng="0" ptsTypes="fffff">
                                      <p:cBhvr>
                                        <p:cTn id="6" dur="4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500"/>
                            </p:stCondLst>
                            <p:childTnLst>
                              <p:par>
                                <p:cTn id="8" presetID="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969 -0.26474 L 0.47153 0.0659 L 0.1342 0.49087 L -0.25694 0.15931 L 0.07969 -0.26474 Z " pathEditMode="relative" rAng="-16528458" ptsTypes="FFFFF">
                                      <p:cBhvr>
                                        <p:cTn id="9" dur="4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" y="377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500"/>
                            </p:stCondLst>
                            <p:childTnLst>
                              <p:par>
                                <p:cTn id="11" presetID="6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969 -0.26474 C 0.10451 -0.26959 0.13021 -0.27746 0.15451 -0.26959 C 0.1809 -0.26035 0.20903 -0.24324 0.2368 -0.22566 C 0.2651 -0.20809 0.28437 -0.18497 0.3059 -0.16046 C 0.32569 -0.13642 0.34635 -0.10936 0.35798 -0.07607 C 0.371 -0.04532 0.37587 -0.00832 0.37517 0.02752 C 0.37587 0.06081 0.37031 0.09572 0.36094 0.12694 C 0.35121 0.15769 0.33767 0.1859 0.3217 0.20856 C 0.30416 0.23283 0.28177 0.24971 0.2559 0.25757 C 0.23177 0.26636 0.20538 0.27006 0.17899 0.26081 C 0.15364 0.25549 0.12344 0.2363 0.10208 0.2178 C 0.07882 0.20162 0.05434 0.17711 0.03802 0.14636 C 0.02361 0.11838 0.01788 0.08393 0.02344 0.04902 C 0.03125 0.01595 0.05243 -0.00532 0.07552 -0.01179 C 0.09705 -0.01642 0.12482 -0.00925 0.15139 0.00994 C 0.17743 0.03191 0.2 0.0548 0.21389 0.08324 C 0.22778 0.11168 0.23264 0.11283 0.23646 0.1815 C 0.2441 0.2474 0.2158 0.28231 0.20573 0.3096 C 0.19323 0.33549 0.17552 0.34937 0.15503 0.36809 C 0.1316 0.38798 0.10278 0.39607 0.07882 0.39884 C 0.05486 0.40116 0.03194 0.39121 -0.00417 0.37364 C -0.03889 0.3533 -0.05504 0.33965 -0.07882 0.31931 C -0.10261 0.29896 -0.12604 0.27884 -0.14983 0.2585 " pathEditMode="relative" rAng="7361782" ptsTypes="fffffffffffffffffffffff">
                                      <p:cBhvr>
                                        <p:cTn id="12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85" y="36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3500"/>
                            </p:stCondLst>
                            <p:childTnLst>
                              <p:par>
                                <p:cTn id="14" presetID="48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017 0.25757 C -0.16996 0.25133 -0.1908 0.2467 -0.20538 0.2319 C -0.22031 0.21433 -0.2335 0.1919 -0.24548 0.16924 C -0.25868 0.14635 -0.26284 0.12254 -0.26771 0.09734 C -0.27257 0.07306 -0.27586 0.0467 -0.27048 0.01965 C -0.26718 -0.00648 -0.2559 -0.03422 -0.24132 -0.05781 C -0.22812 -0.08116 -0.20989 -0.10243 -0.19062 -0.12047 C -0.17118 -0.13804 -0.15017 -0.15145 -0.12986 -0.16024 C -0.10764 -0.16972 -0.08507 -0.17226 -0.06336 -0.16717 C -0.04288 -0.1637 -0.02291 -0.15469 -0.00764 -0.13873 C 0.00816 -0.12509 0.02188 -0.09943 0.02917 -0.07839 C 0.03872 -0.05804 0.04636 -0.03191 0.04566 -0.00463 C 0.0441 0.02011 0.03455 0.04531 0.0165 0.06682 C -0.0026 0.08647 -0.02621 0.09271 -0.04548 0.08832 C -0.0618 0.08231 -0.07882 0.06659 -0.0901 0.04277 C -0.09896 0.01757 -0.10573 -0.00625 -0.10416 -0.03191 C -0.10312 -0.05619 -0.10607 -0.05989 -0.0809 -0.10729 C -0.0592 -0.15561 -0.02534 -0.16787 -0.00677 -0.18174 C 0.01164 -0.19446 0.03056 -0.197 0.05243 -0.20185 C 0.07639 -0.20602 0.1007 -0.2 0.11875 -0.19237 C 0.13664 -0.18474 0.14879 -0.16787 0.16702 -0.14197 C 0.18334 -0.11469 0.18907 -0.09873 0.19775 -0.07515 C 0.20625 -0.05226 0.21476 -0.02914 0.22344 -0.00648 " pathEditMode="relative" rAng="9232020" ptsTypes="fffffffffffffffffffffff">
                                      <p:cBhvr>
                                        <p:cTn id="15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74" y="-27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500"/>
                            </p:stCondLst>
                            <p:childTnLst>
                              <p:par>
                                <p:cTn id="17" presetID="38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326 -0.00647 L 0.05486 0.11885 L 0.23924 0.04671 L 0.07187 0.17272 L 0.2566 0.10151 L 0.08906 0.22613 L 0.27326 0.15561 L 0.10608 0.28023 L 0.2908 0.20925 L 0.12326 0.33526 L 0.30694 0.26266 L 0.14028 0.38867 L 0.32396 0.317 L 0.15712 0.44255 L 0.34184 0.37156 L 0.17413 0.49665 L 0.3592 0.42613 " pathEditMode="relative" rAng="4032484" ptsTypes="FFFFFFFFFFFFFFFFF">
                                      <p:cBhvr>
                                        <p:cTn id="18" dur="7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4" y="265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1684</TotalTime>
  <Words>555</Words>
  <Application>Microsoft Office PowerPoint</Application>
  <PresentationFormat>Экран (4:3)</PresentationFormat>
  <Paragraphs>125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49</cp:revision>
  <dcterms:created xsi:type="dcterms:W3CDTF">2016-03-07T14:45:07Z</dcterms:created>
  <dcterms:modified xsi:type="dcterms:W3CDTF">2017-05-02T06:31:11Z</dcterms:modified>
</cp:coreProperties>
</file>